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self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eefbda4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eefbda4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ea0ffb7bf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ea0ffb7bf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ec00add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ec00add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axis and plots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bar is logarithmic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</a:t>
            </a:r>
            <a:r>
              <a:rPr lang="en"/>
              <a:t>results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spacecraft data (lightning chimneys) and GLD data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ed4a936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ed4a936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ed4a936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ed4a936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split into seasons,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radii is the y-axis, spacecraft not orbiting above so first figure doesn’t show as much data in certain region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d4a936b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d4a936b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split into seasons,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radii is the y-axis, spacecraft not orbiting above so first figure doesn’t show as much data in certain region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ed4a936b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ed4a936b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split into seasons,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radii is the y-axis, spacecraft not orbiting above so first figure doesn’t show as much data in certain region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327dca9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327dca9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ea0ffb7bf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ea0ffb7bf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ea0ffb7bf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ea0ffb7bf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know the peak current of the lightning on the ground from GLD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know the wave amplitude of the LGW in space from RBSP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Models of ionospheric attenuation combined with landau damping in the ray tracer estimate the amount of the lightning’s energy that makes it to space from the ground.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Steps to compute average energy: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Ray-Tracing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Landau Damping: estimate amount of lightning’s  energy that makes  it to space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Interpolation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Integrate energy density over field line and duration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(A. Sousa)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Comparing that estimate to the actual measured amplitude in space will help us understand how well our models work!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a0ffb7bf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a0ffb7bf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4981cdf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4981cdf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a0ffb7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a0ffb7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ed4a936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ed4a936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cb4186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cb4186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Explain figures : 1,2,3,4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eefbda4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eefbda4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ecb41862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ecb41862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ea0ffb7bf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ea0ffb7bf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a0ffb7bf_0_1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a0ffb7bf_0_1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002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44"/>
              <a:t>Lightning: Energetic Connections between Earth and </a:t>
            </a:r>
            <a:r>
              <a:rPr lang="en" sz="3944"/>
              <a:t>Space</a:t>
            </a:r>
            <a:endParaRPr sz="3944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3931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7"/>
              <a:t>Catherine Xiao</a:t>
            </a:r>
            <a:r>
              <a:rPr lang="en" sz="7807"/>
              <a:t>, A. Wold, A. Shane, R. Marshall, R. Reid, G. Berland, A. Sousa</a:t>
            </a:r>
            <a:endParaRPr sz="78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8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807"/>
              <a:t>SPUR</a:t>
            </a:r>
            <a:r>
              <a:rPr lang="en" sz="7807"/>
              <a:t> </a:t>
            </a:r>
            <a:r>
              <a:rPr b="1" lang="en" sz="7807"/>
              <a:t>Presentation</a:t>
            </a:r>
            <a:endParaRPr b="1" sz="780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7025" y="4061525"/>
            <a:ext cx="1005800" cy="10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39" y="2527350"/>
            <a:ext cx="2887511" cy="25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4849538" y="4700350"/>
            <a:ext cx="239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</a:rPr>
              <a:t>Dr. Marcelo Saba, National Institute for Space Research, Brazil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Combined the peak current, longitude, and latitude for 2015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Visualized data using these libraries: Basemap, Scipy, Matplotlib and NumPy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Split into 4 seasonal plots for the years 2013, 2015, 2018 to compare with the spacecraft data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Difficulties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combining large datasets ( ~20</a:t>
            </a:r>
            <a:r>
              <a:rPr lang="en" sz="1300"/>
              <a:t> to 80 </a:t>
            </a:r>
            <a:r>
              <a:rPr lang="en" sz="1300"/>
              <a:t>GB/year)	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missing data (2018 missing ton of Fall data) </a:t>
            </a:r>
            <a:endParaRPr sz="1300"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805825" y="1449850"/>
            <a:ext cx="39897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9450" y="1318650"/>
            <a:ext cx="26382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space and ground detections </a:t>
            </a:r>
            <a:r>
              <a:rPr lang="en"/>
              <a:t> (2015)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550" y="621425"/>
            <a:ext cx="5579976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4"/>
          <p:cNvSpPr txBox="1"/>
          <p:nvPr/>
        </p:nvSpPr>
        <p:spPr>
          <a:xfrm rot="-5400709">
            <a:off x="2504336" y="3198474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 rot="-1418">
            <a:off x="5471934" y="4797461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26382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spacecraft and ground detection data (Summer 2015)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450" y="503875"/>
            <a:ext cx="5594348" cy="446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/>
        </p:nvSpPr>
        <p:spPr>
          <a:xfrm rot="-5400709">
            <a:off x="2546161" y="3295099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 rot="-1418">
            <a:off x="5471934" y="4797461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26382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spacecraft and ground detection data (Spring 2015)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25" y="564400"/>
            <a:ext cx="5568051" cy="44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6"/>
          <p:cNvSpPr txBox="1"/>
          <p:nvPr/>
        </p:nvSpPr>
        <p:spPr>
          <a:xfrm rot="-1418">
            <a:off x="5471934" y="4797461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 rot="-5400709">
            <a:off x="2546161" y="3295099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26382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spacecraft and ground detection data (Fall 2015)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975" y="564275"/>
            <a:ext cx="5501327" cy="438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7"/>
          <p:cNvSpPr txBox="1"/>
          <p:nvPr/>
        </p:nvSpPr>
        <p:spPr>
          <a:xfrm rot="-5400709">
            <a:off x="2546161" y="3295099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 rot="-1418">
            <a:off x="5471934" y="4797461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29450" y="1318650"/>
            <a:ext cx="2638200" cy="3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spacecraft and ground detection data (Winter 2015)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950" y="552175"/>
            <a:ext cx="5408251" cy="43149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 rot="-5400709">
            <a:off x="2546161" y="3295099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Latitude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 rot="-1418">
            <a:off x="5471934" y="4797461"/>
            <a:ext cx="14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Longitude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Plot (Spring 2015)</a:t>
            </a:r>
            <a:endParaRPr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29"/>
          <p:cNvSpPr txBox="1"/>
          <p:nvPr/>
        </p:nvSpPr>
        <p:spPr>
          <a:xfrm rot="-5401418">
            <a:off x="7234434" y="3011786"/>
            <a:ext cx="145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counts/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k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m^2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100" y="1773775"/>
            <a:ext cx="6797174" cy="34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805825" y="1449850"/>
            <a:ext cx="39897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507525" y="128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events to ray tracing outputs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07775" y="1820575"/>
            <a:ext cx="5262900" cy="3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Ray-tracing: method to approximate behavior of waves generated by LGW’s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Next steps: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database of rays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Interpolate to get estimate the wave path and the </a:t>
            </a:r>
            <a:r>
              <a:rPr lang="en"/>
              <a:t>amount of lightning energy that makes it to space from the ground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Comparing estimate with actual measured amplitude of LGW from the Van Allen Probes to understand how well model </a:t>
            </a:r>
            <a:r>
              <a:rPr lang="en"/>
              <a:t>actually </a:t>
            </a:r>
            <a:r>
              <a:rPr lang="en"/>
              <a:t>works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6235325" y="3107000"/>
            <a:ext cx="6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GLD lightning detection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 rot="-2877047">
            <a:off x="7588299" y="2421167"/>
            <a:ext cx="659332" cy="369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RBSP LGW measurement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2114" l="2008" r="0" t="1759"/>
          <a:stretch/>
        </p:blipFill>
        <p:spPr>
          <a:xfrm>
            <a:off x="5681650" y="1820575"/>
            <a:ext cx="3273700" cy="3217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1"/>
          <p:cNvGrpSpPr/>
          <p:nvPr/>
        </p:nvGrpSpPr>
        <p:grpSpPr>
          <a:xfrm>
            <a:off x="6472199" y="1071756"/>
            <a:ext cx="2535125" cy="1847161"/>
            <a:chOff x="6685075" y="930717"/>
            <a:chExt cx="2535125" cy="1979808"/>
          </a:xfrm>
        </p:grpSpPr>
        <p:pic>
          <p:nvPicPr>
            <p:cNvPr id="240" name="Google Shape;24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85075" y="2732100"/>
              <a:ext cx="206828" cy="166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31"/>
            <p:cNvSpPr/>
            <p:nvPr/>
          </p:nvSpPr>
          <p:spPr>
            <a:xfrm>
              <a:off x="7383075" y="2864025"/>
              <a:ext cx="46500" cy="46500"/>
            </a:xfrm>
            <a:prstGeom prst="flowChartConnector">
              <a:avLst/>
            </a:prstGeom>
            <a:solidFill>
              <a:srgbClr val="0000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" name="Google Shape;242;p31"/>
            <p:cNvCxnSpPr/>
            <p:nvPr/>
          </p:nvCxnSpPr>
          <p:spPr>
            <a:xfrm flipH="1" rot="10800000">
              <a:off x="7411050" y="1662450"/>
              <a:ext cx="1083300" cy="119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43" name="Google Shape;243;p31"/>
            <p:cNvPicPr preferRelativeResize="0"/>
            <p:nvPr/>
          </p:nvPicPr>
          <p:blipFill rotWithShape="1">
            <a:blip r:embed="rId5">
              <a:alphaModFix/>
            </a:blip>
            <a:srcRect b="75957" l="0" r="-2574" t="5975"/>
            <a:stretch/>
          </p:blipFill>
          <p:spPr>
            <a:xfrm>
              <a:off x="6891900" y="930717"/>
              <a:ext cx="2328300" cy="7913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Background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77700" y="2283900"/>
            <a:ext cx="54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805825" y="1449850"/>
            <a:ext cx="43269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49" name="Google Shape;249;p32"/>
          <p:cNvSpPr txBox="1"/>
          <p:nvPr>
            <p:ph idx="4294967295" type="body"/>
          </p:nvPr>
        </p:nvSpPr>
        <p:spPr>
          <a:xfrm>
            <a:off x="805825" y="2209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SPUR program advisor: Sharon Anderson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Grad Mentor: Alex Wold 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Faculty advisor/mentor: Dr. Robert Marshall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Alex Shane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Riley Reid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Grant Berland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Austin Sousa</a:t>
            </a:r>
            <a:endParaRPr sz="3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275" y="2856300"/>
            <a:ext cx="2272550" cy="176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275" y="289925"/>
            <a:ext cx="2013925" cy="19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7650" y="119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Background: Space Environment</a:t>
            </a:r>
            <a:endParaRPr sz="194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08350" y="1728125"/>
            <a:ext cx="3874800" cy="30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en" sz="1200">
                <a:solidFill>
                  <a:srgbClr val="666666"/>
                </a:solidFill>
              </a:rPr>
              <a:t>Ionosphere</a:t>
            </a:r>
            <a:r>
              <a:rPr lang="en" sz="1200">
                <a:solidFill>
                  <a:srgbClr val="666666"/>
                </a:solidFill>
              </a:rPr>
              <a:t> - ionized region of the Earth’s atmosphere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en" sz="1200">
                <a:solidFill>
                  <a:srgbClr val="666666"/>
                </a:solidFill>
              </a:rPr>
              <a:t>M</a:t>
            </a:r>
            <a:r>
              <a:rPr b="1" lang="en" sz="1200">
                <a:solidFill>
                  <a:srgbClr val="666666"/>
                </a:solidFill>
              </a:rPr>
              <a:t>agnetosphere</a:t>
            </a:r>
            <a:r>
              <a:rPr lang="en" sz="1200">
                <a:solidFill>
                  <a:srgbClr val="666666"/>
                </a:solidFill>
              </a:rPr>
              <a:t> - region dominated by Earth’s magnetic field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b="1" lang="en" sz="1200">
                <a:solidFill>
                  <a:srgbClr val="666666"/>
                </a:solidFill>
              </a:rPr>
              <a:t>Van Allen Radiation Belts</a:t>
            </a:r>
            <a:r>
              <a:rPr lang="en" sz="1200">
                <a:solidFill>
                  <a:srgbClr val="666666"/>
                </a:solidFill>
              </a:rPr>
              <a:t> 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- 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toroidal regions of highly energetic charged particles around the Earth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b="1" lang="en" sz="1200">
                <a:solidFill>
                  <a:srgbClr val="666666"/>
                </a:solidFill>
                <a:highlight>
                  <a:srgbClr val="FFFFFF"/>
                </a:highlight>
              </a:rPr>
              <a:t>Plasmasphere</a:t>
            </a: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 - 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</a:rPr>
              <a:t>inner magnetosphere, the region of the Earth's magnetosphere consisting of low-energy (cool) plasma</a:t>
            </a:r>
            <a:endParaRPr sz="12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1200"/>
              <a:buChar char="●"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</a:rPr>
              <a:t>These regions are where the lightning generated whistler</a:t>
            </a:r>
            <a:endParaRPr sz="120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81725"/>
            <a:ext cx="4518018" cy="3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7650" y="1192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Background: Lightning Generated Whistlers</a:t>
            </a:r>
            <a:endParaRPr sz="194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38150" y="1619575"/>
            <a:ext cx="80784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b="1" lang="en" sz="1200">
                <a:solidFill>
                  <a:srgbClr val="666666"/>
                </a:solidFill>
              </a:rPr>
              <a:t>Lightning Generated Whistlers</a:t>
            </a:r>
            <a:r>
              <a:rPr lang="en" sz="1200">
                <a:solidFill>
                  <a:srgbClr val="666666"/>
                </a:solidFill>
              </a:rPr>
              <a:t> - very low frequency (VLF) electromagnetic waves (~&lt;30 kHz)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</a:rPr>
              <a:t>Lightning-induced electron precipitation (LEP) as a loss mechanism for radiation belt electrons </a:t>
            </a:r>
            <a:endParaRPr sz="1200">
              <a:solidFill>
                <a:srgbClr val="666666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This has significant impacts on Earth’s atmosphere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11269" l="27465" r="46206" t="57252"/>
          <a:stretch/>
        </p:blipFill>
        <p:spPr>
          <a:xfrm>
            <a:off x="727650" y="2571750"/>
            <a:ext cx="3008157" cy="247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625" y="2159600"/>
            <a:ext cx="3526300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 Goal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226925" y="1792925"/>
            <a:ext cx="3779400" cy="31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Goal</a:t>
            </a:r>
            <a:r>
              <a:rPr lang="en">
                <a:solidFill>
                  <a:srgbClr val="666666"/>
                </a:solidFill>
              </a:rPr>
              <a:t>: </a:t>
            </a:r>
            <a:r>
              <a:rPr lang="en">
                <a:solidFill>
                  <a:srgbClr val="666666"/>
                </a:solidFill>
              </a:rPr>
              <a:t>Investigating energy transfer from earth to space through lightning to better understand how well the model calculations work mainly through analysis of ground-based lightning detection data, spacecraft LGW measurements, and ray tracing analysis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Importance of investigating lightning</a:t>
            </a:r>
            <a:r>
              <a:rPr lang="en">
                <a:solidFill>
                  <a:srgbClr val="666666"/>
                </a:solidFill>
              </a:rPr>
              <a:t>: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Electron precip</a:t>
            </a:r>
            <a:r>
              <a:rPr lang="en">
                <a:solidFill>
                  <a:srgbClr val="666666"/>
                </a:solidFill>
              </a:rPr>
              <a:t>itation caused by LGWs can lead to the destruction of the ozone layer, exposure to more radiation in certain regions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descr="Diagram&#10;&#10;Description automatically generated" id="122" name="Google Shape;122;p17"/>
          <p:cNvPicPr preferRelativeResize="0"/>
          <p:nvPr/>
        </p:nvPicPr>
        <p:blipFill rotWithShape="1">
          <a:blip r:embed="rId3">
            <a:alphaModFix/>
          </a:blip>
          <a:srcRect b="2123" l="0" r="50641" t="0"/>
          <a:stretch/>
        </p:blipFill>
        <p:spPr>
          <a:xfrm>
            <a:off x="6765000" y="485575"/>
            <a:ext cx="2356551" cy="256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23" name="Google Shape;123;p17"/>
          <p:cNvPicPr preferRelativeResize="0"/>
          <p:nvPr/>
        </p:nvPicPr>
        <p:blipFill rotWithShape="1">
          <a:blip r:embed="rId3">
            <a:alphaModFix/>
          </a:blip>
          <a:srcRect b="8138" l="50641" r="0" t="0"/>
          <a:stretch/>
        </p:blipFill>
        <p:spPr>
          <a:xfrm>
            <a:off x="4183150" y="2387632"/>
            <a:ext cx="2492051" cy="275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5318888" y="2571750"/>
            <a:ext cx="1356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050100"/>
                </a:solidFill>
              </a:rPr>
              <a:t>Peter, 2007</a:t>
            </a:r>
            <a:endParaRPr i="1" sz="800">
              <a:solidFill>
                <a:srgbClr val="050100"/>
              </a:solidFill>
            </a:endParaRPr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SPUR objectives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76075" y="20521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</a:t>
            </a:r>
            <a:r>
              <a:rPr lang="en"/>
              <a:t> spatial dist of lightning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Investigate seasonal dist of lightning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Comparison to spacecraft data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Ray tracing 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877700" y="2283900"/>
            <a:ext cx="54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81100" y="2333625"/>
            <a:ext cx="7688700" cy="24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Van Allen Probes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Van Allen probes mission lasted from 2012 to 2019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Consisted of two spacecraft in highly elliptical orbits (~600 km x ~30000 km)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Burst mode wave data (automatic trigger collects 4 seconds of high resolution data)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Previous work identified the bursts that contained lightning generated whistlers signals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GLD360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</a:t>
            </a:r>
            <a:r>
              <a:rPr lang="en" sz="1200"/>
              <a:t>ong-range</a:t>
            </a:r>
            <a:r>
              <a:rPr lang="en" sz="1200"/>
              <a:t> network that employs both Time-Of-Arrival (TOA) and Magnetic Direction Finding (MDF) techniques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Provi</a:t>
            </a:r>
            <a:r>
              <a:rPr lang="en" sz="1200">
                <a:solidFill>
                  <a:srgbClr val="666666"/>
                </a:solidFill>
              </a:rPr>
              <a:t>des real time data and detects thunderstorms anywhere </a:t>
            </a:r>
            <a:r>
              <a:rPr lang="en" sz="1200">
                <a:solidFill>
                  <a:srgbClr val="666666"/>
                </a:solidFill>
              </a:rPr>
              <a:t>around</a:t>
            </a:r>
            <a:r>
              <a:rPr lang="en" sz="1200">
                <a:solidFill>
                  <a:srgbClr val="666666"/>
                </a:solidFill>
              </a:rPr>
              <a:t> the world</a:t>
            </a:r>
            <a:endParaRPr sz="1200">
              <a:solidFill>
                <a:srgbClr val="666666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</a:rPr>
              <a:t>Detects both in-cloud and cloud-to-ground lightning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/>
              <a:t>Data includes p</a:t>
            </a:r>
            <a:r>
              <a:rPr lang="en" sz="1200"/>
              <a:t>eak current, longitude, and latitude </a:t>
            </a:r>
            <a:endParaRPr sz="12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25" y="483676"/>
            <a:ext cx="3452974" cy="23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595975" y="1318650"/>
            <a:ext cx="3844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GLD data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96550" y="1742875"/>
            <a:ext cx="41754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Difference between cleaned vs </a:t>
            </a:r>
            <a:r>
              <a:rPr lang="en" sz="1200"/>
              <a:t>original</a:t>
            </a:r>
            <a:r>
              <a:rPr lang="en" sz="1200"/>
              <a:t> GLD data: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Cleaned data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Peak Current [kA]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geographic coordinates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UTC Timestamp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nanoseconds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Original data contained </a:t>
            </a:r>
            <a:endParaRPr sz="9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yr, mo, dy, hy, mn, sc, nanoseconds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Peak current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/>
              <a:t>geographic coordinates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duplicate entries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Austin’s code deleted files containing duplicates, converted data in original to format in cleaned files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8821" l="0" r="5838" t="8813"/>
          <a:stretch/>
        </p:blipFill>
        <p:spPr>
          <a:xfrm>
            <a:off x="4527550" y="627625"/>
            <a:ext cx="4557450" cy="3011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7705875" y="677550"/>
            <a:ext cx="11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A.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Sousa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